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7" r:id="rId3"/>
    <p:sldId id="278" r:id="rId4"/>
    <p:sldId id="276" r:id="rId5"/>
    <p:sldId id="293" r:id="rId6"/>
    <p:sldId id="292" r:id="rId7"/>
    <p:sldId id="279" r:id="rId8"/>
    <p:sldId id="280" r:id="rId9"/>
    <p:sldId id="289" r:id="rId10"/>
    <p:sldId id="290" r:id="rId11"/>
    <p:sldId id="291" r:id="rId12"/>
    <p:sldId id="281" r:id="rId13"/>
    <p:sldId id="259" r:id="rId14"/>
    <p:sldId id="264" r:id="rId15"/>
    <p:sldId id="294" r:id="rId16"/>
    <p:sldId id="295" r:id="rId17"/>
    <p:sldId id="29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DAE4C9"/>
    <a:srgbClr val="C6D4E5"/>
    <a:srgbClr val="BD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kc.org/dog-bree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63167-F82F-6A4A-A47D-FA9E2B22D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96" y="5123506"/>
            <a:ext cx="13864280" cy="1065690"/>
          </a:xfrm>
        </p:spPr>
        <p:txBody>
          <a:bodyPr>
            <a:noAutofit/>
          </a:bodyPr>
          <a:lstStyle/>
          <a:p>
            <a:r>
              <a:rPr lang="en-US" sz="6000" dirty="0"/>
              <a:t>Django 2 - Start From Scratch Using PyCharm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FCA55-778E-1A4E-9E87-CD6AF9BE6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0090" y="5530868"/>
            <a:ext cx="10180696" cy="542592"/>
          </a:xfrm>
        </p:spPr>
        <p:txBody>
          <a:bodyPr>
            <a:noAutofit/>
          </a:bodyPr>
          <a:lstStyle/>
          <a:p>
            <a:r>
              <a:rPr lang="en-US" sz="3600" dirty="0"/>
              <a:t>Inch by Inch Series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B1CBB-0C02-9E48-8A29-B60EAD48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82" y="0"/>
            <a:ext cx="4170136" cy="41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2BCC-69C7-3C44-B0D9-DFE72E47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Django View?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AB61F-3836-2949-99D4-67B59F18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A view function (</a:t>
            </a:r>
            <a:r>
              <a:rPr lang="en-US" i="1" dirty="0"/>
              <a:t>or view for short</a:t>
            </a:r>
            <a:r>
              <a:rPr lang="en-US" dirty="0"/>
              <a:t>) serves a specific purpose and is the logic behind what a specific Django template presents to the end user. (i.e. a “home page” of a website, displays detailed information that is stored in a database, produces a dashboard or report, etc.)</a:t>
            </a:r>
          </a:p>
          <a:p>
            <a:r>
              <a:rPr lang="en-US" dirty="0"/>
              <a:t>Web pages and other content in Django are delivered by </a:t>
            </a:r>
            <a:r>
              <a:rPr lang="en-US" b="1" i="1" dirty="0">
                <a:solidFill>
                  <a:srgbClr val="0432FF"/>
                </a:solidFill>
              </a:rPr>
              <a:t>views</a:t>
            </a:r>
          </a:p>
          <a:p>
            <a:r>
              <a:rPr lang="en-US" dirty="0"/>
              <a:t>Each view is represented by either  a python function or method (</a:t>
            </a:r>
            <a:r>
              <a:rPr lang="en-US" i="1" dirty="0"/>
              <a:t>if it is a class-view)</a:t>
            </a:r>
          </a:p>
          <a:p>
            <a:r>
              <a:rPr lang="en-US" dirty="0"/>
              <a:t>A view is chosen by  a URL pattern within the URLconf based on what a user requests through a web browser (specifically through that part of the URL that appears after the domain name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  <a:p>
            <a:pPr marL="502920" lvl="1" indent="0">
              <a:buNone/>
            </a:pPr>
            <a:r>
              <a:rPr lang="en-US" b="1" u="sng" dirty="0">
                <a:solidFill>
                  <a:srgbClr val="C00000"/>
                </a:solidFill>
              </a:rPr>
              <a:t>Example:</a:t>
            </a:r>
          </a:p>
          <a:p>
            <a:pPr marL="502920" lvl="1" indent="0">
              <a:buNone/>
            </a:pPr>
            <a:r>
              <a:rPr lang="en-US" dirty="0">
                <a:hlinkClick r:id="rId2"/>
              </a:rPr>
              <a:t>https://www.akc.org/</a:t>
            </a:r>
            <a:r>
              <a:rPr lang="en-US" b="1" dirty="0">
                <a:highlight>
                  <a:srgbClr val="FFFF00"/>
                </a:highlight>
                <a:hlinkClick r:id="rId2"/>
              </a:rPr>
              <a:t>dog-breeds</a:t>
            </a: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A view at a minimum </a:t>
            </a:r>
            <a:r>
              <a:rPr lang="en-US" b="1" i="1" dirty="0">
                <a:solidFill>
                  <a:srgbClr val="0432FF"/>
                </a:solidFill>
              </a:rPr>
              <a:t>MUST DO </a:t>
            </a:r>
            <a:r>
              <a:rPr lang="en-US" dirty="0"/>
              <a:t>1 of 2 things:</a:t>
            </a:r>
          </a:p>
          <a:p>
            <a:pPr lvl="1"/>
            <a:r>
              <a:rPr lang="en-US" dirty="0"/>
              <a:t>Return an HttpResponse object containing the content for the requested web page</a:t>
            </a:r>
          </a:p>
          <a:p>
            <a:pPr lvl="1"/>
            <a:r>
              <a:rPr lang="en-US" dirty="0"/>
              <a:t>Raise an exception</a:t>
            </a:r>
          </a:p>
          <a:p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742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5038-DEC4-914C-84A3-6FCF9E02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DBF6-7D6D-094A-9C67-F9A154CBC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Each view takes an </a:t>
            </a:r>
            <a:r>
              <a:rPr lang="en-US" dirty="0" err="1"/>
              <a:t>HttpRequest</a:t>
            </a:r>
            <a:r>
              <a:rPr lang="en-US" dirty="0"/>
              <a:t> object as its first parameter whether it uses it or not, which is conventionally named </a:t>
            </a:r>
            <a:r>
              <a:rPr lang="en-US" b="1" dirty="0">
                <a:solidFill>
                  <a:srgbClr val="0432FF"/>
                </a:solidFill>
              </a:rPr>
              <a:t>‘request’.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EE00F-DD6F-BC4E-8E3A-1D47B424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43788"/>
            <a:ext cx="4679366" cy="1004352"/>
          </a:xfrm>
          <a:prstGeom prst="rect">
            <a:avLst/>
          </a:prstGeom>
          <a:ln>
            <a:solidFill>
              <a:srgbClr val="0432FF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ECE08F-E01B-7641-A8D2-4DBE04A3703D}"/>
              </a:ext>
            </a:extLst>
          </p:cNvPr>
          <p:cNvSpPr/>
          <p:nvPr/>
        </p:nvSpPr>
        <p:spPr>
          <a:xfrm>
            <a:off x="3869268" y="1790220"/>
            <a:ext cx="1470828" cy="3535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432FF"/>
                </a:solidFill>
              </a:rPr>
              <a:t>View as a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ADAF1-0EEA-B645-A043-A5AFC035A147}"/>
              </a:ext>
            </a:extLst>
          </p:cNvPr>
          <p:cNvSpPr/>
          <p:nvPr/>
        </p:nvSpPr>
        <p:spPr>
          <a:xfrm>
            <a:off x="9148015" y="2023352"/>
            <a:ext cx="1912334" cy="10508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432FF"/>
                </a:solidFill>
              </a:rPr>
              <a:t>The </a:t>
            </a:r>
            <a:r>
              <a:rPr lang="en-US" sz="1100" b="1" i="1" dirty="0">
                <a:solidFill>
                  <a:srgbClr val="0432FF"/>
                </a:solidFill>
              </a:rPr>
              <a:t>request</a:t>
            </a:r>
            <a:r>
              <a:rPr lang="en-US" sz="1100" dirty="0">
                <a:solidFill>
                  <a:srgbClr val="0432FF"/>
                </a:solidFill>
              </a:rPr>
              <a:t> object represents a single request by a user agent (from web browser, search engine, etc.)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EAD9CC-3881-D744-AA4F-BA56CBEBDFE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741257" y="2548792"/>
            <a:ext cx="2406758" cy="204103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0AAAC-C8BE-F645-9854-8E46C5DE5DFB}"/>
              </a:ext>
            </a:extLst>
          </p:cNvPr>
          <p:cNvSpPr/>
          <p:nvPr/>
        </p:nvSpPr>
        <p:spPr>
          <a:xfrm>
            <a:off x="4887289" y="3360108"/>
            <a:ext cx="1912334" cy="6322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432FF"/>
                </a:solidFill>
              </a:rPr>
              <a:t>This view returns the words “Hello World” as its only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7865E-A742-044A-9379-19C76BCBA48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843456" y="3114554"/>
            <a:ext cx="810263" cy="245554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8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D61F-DB50-2C43-BB07-6861CF1D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basic view for our new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82CC71-4C67-4144-B870-C19C66945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4211" y="976417"/>
            <a:ext cx="51435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894BD-5C7A-5641-8960-11B3AF568795}"/>
              </a:ext>
            </a:extLst>
          </p:cNvPr>
          <p:cNvSpPr txBox="1"/>
          <p:nvPr/>
        </p:nvSpPr>
        <p:spPr>
          <a:xfrm>
            <a:off x="4079133" y="3032656"/>
            <a:ext cx="614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string in the </a:t>
            </a:r>
            <a:r>
              <a:rPr lang="en-US" b="1" dirty="0">
                <a:solidFill>
                  <a:srgbClr val="0432FF"/>
                </a:solidFill>
              </a:rPr>
              <a:t>date tracker </a:t>
            </a:r>
            <a:r>
              <a:rPr lang="en-US" dirty="0"/>
              <a:t>variable is what we return in our </a:t>
            </a:r>
            <a:r>
              <a:rPr lang="en-US" b="1" dirty="0">
                <a:solidFill>
                  <a:srgbClr val="0432FF"/>
                </a:solidFill>
              </a:rPr>
              <a:t>HTTP Response</a:t>
            </a:r>
            <a:r>
              <a:rPr lang="en-US" dirty="0"/>
              <a:t> method in our view named “</a:t>
            </a:r>
            <a:r>
              <a:rPr lang="en-US" b="1" dirty="0">
                <a:solidFill>
                  <a:srgbClr val="0432FF"/>
                </a:solidFill>
              </a:rPr>
              <a:t>home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Provided we have a corresponding URL Pattern setup for this view, this string is what will display on our web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0499D-EFF4-6D4D-B992-527DFF26EFF9}"/>
              </a:ext>
            </a:extLst>
          </p:cNvPr>
          <p:cNvSpPr txBox="1"/>
          <p:nvPr/>
        </p:nvSpPr>
        <p:spPr>
          <a:xfrm>
            <a:off x="4075888" y="330740"/>
            <a:ext cx="67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</a:t>
            </a:r>
            <a:r>
              <a:rPr lang="en-US" dirty="0">
                <a:solidFill>
                  <a:srgbClr val="0432FF"/>
                </a:solidFill>
              </a:rPr>
              <a:t>date_tracker/views.py </a:t>
            </a:r>
            <a:r>
              <a:rPr lang="en-US" dirty="0"/>
              <a:t>file, we create a ”home” view</a:t>
            </a:r>
          </a:p>
        </p:txBody>
      </p:sp>
    </p:spTree>
    <p:extLst>
      <p:ext uri="{BB962C8B-B14F-4D97-AF65-F5344CB8AC3E}">
        <p14:creationId xmlns:p14="http://schemas.microsoft.com/office/powerpoint/2010/main" val="93449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21E4-1793-2A43-BB89-B5C62EA5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Django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6A9A-A334-834F-9D38-175F5E56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To design URLs for a web application, created within the Django Framework, you create a Python module informally called a </a:t>
            </a:r>
            <a:r>
              <a:rPr lang="en-US" b="1" dirty="0"/>
              <a:t>URLconf</a:t>
            </a:r>
            <a:r>
              <a:rPr lang="en-US" dirty="0"/>
              <a:t> (URL configuration). </a:t>
            </a:r>
          </a:p>
          <a:p>
            <a:r>
              <a:rPr lang="en-US" dirty="0"/>
              <a:t>This forms a mapping between </a:t>
            </a:r>
            <a:r>
              <a:rPr lang="en-US" dirty="0">
                <a:solidFill>
                  <a:srgbClr val="0432FF"/>
                </a:solidFill>
              </a:rPr>
              <a:t>two things:</a:t>
            </a:r>
          </a:p>
          <a:p>
            <a:pPr marL="0" indent="0">
              <a:buNone/>
            </a:pP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278550-CD70-D54C-B285-5EBD89A366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63439" y="2801566"/>
          <a:ext cx="6945549" cy="3090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694">
                  <a:extLst>
                    <a:ext uri="{9D8B030D-6E8A-4147-A177-3AD203B41FA5}">
                      <a16:colId xmlns:a16="http://schemas.microsoft.com/office/drawing/2014/main" val="2321592074"/>
                    </a:ext>
                  </a:extLst>
                </a:gridCol>
                <a:gridCol w="3161488">
                  <a:extLst>
                    <a:ext uri="{9D8B030D-6E8A-4147-A177-3AD203B41FA5}">
                      <a16:colId xmlns:a16="http://schemas.microsoft.com/office/drawing/2014/main" val="2706391635"/>
                    </a:ext>
                  </a:extLst>
                </a:gridCol>
                <a:gridCol w="2344367">
                  <a:extLst>
                    <a:ext uri="{9D8B030D-6E8A-4147-A177-3AD203B41FA5}">
                      <a16:colId xmlns:a16="http://schemas.microsoft.com/office/drawing/2014/main" val="2111945436"/>
                    </a:ext>
                  </a:extLst>
                </a:gridCol>
              </a:tblGrid>
              <a:tr h="6737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432FF"/>
                          </a:solidFill>
                        </a:rPr>
                        <a:t>The two things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What?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what file?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8744"/>
                  </a:ext>
                </a:extLst>
              </a:tr>
              <a:tr h="11939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URL path expressions </a:t>
                      </a:r>
                      <a:r>
                        <a:rPr lang="en-US" b="1" i="1" dirty="0">
                          <a:solidFill>
                            <a:srgbClr val="0070C0"/>
                          </a:solidFill>
                        </a:rPr>
                        <a:t>to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urls.py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362947"/>
                  </a:ext>
                </a:extLst>
              </a:tr>
              <a:tr h="1223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Python functions (your views).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view.py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7051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AF5E3B-D5F6-8D4E-BD5D-6B774514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196" y="3758779"/>
            <a:ext cx="367785" cy="34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46DF-EA82-854D-9DF3-0589F333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96" y="4872438"/>
            <a:ext cx="534491" cy="2495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A5C5D6-7AF9-9D4F-B671-61C12F0DDAED}"/>
              </a:ext>
            </a:extLst>
          </p:cNvPr>
          <p:cNvCxnSpPr/>
          <p:nvPr/>
        </p:nvCxnSpPr>
        <p:spPr>
          <a:xfrm>
            <a:off x="7120128" y="4200753"/>
            <a:ext cx="0" cy="92123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4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B9C38-F6DF-734F-A1FB-B0542E35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URLconf  actually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CFC3-A8B1-DC4A-B5F7-1981B31E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URLconf (aka URL Configuration) acts as a table of contents for your Django application.</a:t>
            </a:r>
          </a:p>
          <a:p>
            <a:r>
              <a:rPr lang="en-US" dirty="0"/>
              <a:t>It lets your application know what views are available and what URLs map to those specific views. To put is simply, it both defines and calls a view function to a specific URL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How it works:</a:t>
            </a:r>
          </a:p>
          <a:p>
            <a:pPr marL="0" indent="0">
              <a:buNone/>
            </a:pPr>
            <a:r>
              <a:rPr lang="en-US" dirty="0"/>
              <a:t>The URLconf says…</a:t>
            </a:r>
          </a:p>
          <a:p>
            <a:pPr marL="0" indent="0" algn="ctr">
              <a:buNone/>
            </a:pPr>
            <a:r>
              <a:rPr lang="en-US" dirty="0"/>
              <a:t> “When a user accesses the following URL: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432FF"/>
                </a:solidFill>
              </a:rPr>
              <a:t>http://</a:t>
            </a:r>
            <a:r>
              <a:rPr lang="en-US" dirty="0" err="1">
                <a:solidFill>
                  <a:srgbClr val="0432FF"/>
                </a:solidFill>
              </a:rPr>
              <a:t>www.ExampleWebSite.com</a:t>
            </a:r>
            <a:r>
              <a:rPr lang="en-US" dirty="0">
                <a:solidFill>
                  <a:srgbClr val="0432FF"/>
                </a:solidFill>
              </a:rPr>
              <a:t>/baseball </a:t>
            </a:r>
          </a:p>
          <a:p>
            <a:pPr marL="0" indent="0" algn="ctr">
              <a:buNone/>
            </a:pPr>
            <a:r>
              <a:rPr lang="en-US" dirty="0"/>
              <a:t>call the ole </a:t>
            </a:r>
            <a:r>
              <a:rPr lang="en-US" dirty="0" err="1">
                <a:solidFill>
                  <a:srgbClr val="0432FF"/>
                </a:solidFill>
              </a:rPr>
              <a:t>baseball.py</a:t>
            </a:r>
            <a:r>
              <a:rPr lang="en-US" dirty="0">
                <a:solidFill>
                  <a:srgbClr val="0432FF"/>
                </a:solidFill>
              </a:rPr>
              <a:t> view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86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15A5-308C-D24B-AE34-DE4EB965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URL patterns to support our ”home”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99479-8DF6-F84B-ACD1-21F0C8C8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57" y="1123837"/>
            <a:ext cx="3937000" cy="154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927E3-7B00-D945-BED4-3C2B5040F1F2}"/>
              </a:ext>
            </a:extLst>
          </p:cNvPr>
          <p:cNvSpPr txBox="1"/>
          <p:nvPr/>
        </p:nvSpPr>
        <p:spPr>
          <a:xfrm>
            <a:off x="4075888" y="330740"/>
            <a:ext cx="750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</a:t>
            </a:r>
            <a:r>
              <a:rPr lang="en-US" dirty="0">
                <a:solidFill>
                  <a:srgbClr val="0432FF"/>
                </a:solidFill>
              </a:rPr>
              <a:t>date_tracker/urls.py </a:t>
            </a:r>
            <a:r>
              <a:rPr lang="en-US" dirty="0"/>
              <a:t>file, we create a URL pattern for our ”</a:t>
            </a:r>
            <a:r>
              <a:rPr lang="en-US" dirty="0">
                <a:solidFill>
                  <a:srgbClr val="0432FF"/>
                </a:solidFill>
              </a:rPr>
              <a:t>home</a:t>
            </a:r>
            <a:r>
              <a:rPr lang="en-US" dirty="0"/>
              <a:t>” view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1F8AFF-2776-D946-9C9A-7CB62912A355}"/>
              </a:ext>
            </a:extLst>
          </p:cNvPr>
          <p:cNvCxnSpPr>
            <a:cxnSpLocks/>
          </p:cNvCxnSpPr>
          <p:nvPr/>
        </p:nvCxnSpPr>
        <p:spPr>
          <a:xfrm flipV="1">
            <a:off x="4610911" y="2305422"/>
            <a:ext cx="447461" cy="111900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F5ADC4-7E2F-8E4B-BA1D-E62D6E3E7F12}"/>
              </a:ext>
            </a:extLst>
          </p:cNvPr>
          <p:cNvSpPr txBox="1"/>
          <p:nvPr/>
        </p:nvSpPr>
        <p:spPr>
          <a:xfrm>
            <a:off x="3728938" y="3424428"/>
            <a:ext cx="3304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empty string </a:t>
            </a:r>
            <a:r>
              <a:rPr lang="en-US" dirty="0"/>
              <a:t>will go to the root of our project URL for our development server that will be: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20885-3D55-DD42-8266-B242AB89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83" y="4494453"/>
            <a:ext cx="2036515" cy="4073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B251BE-72F8-D442-B2CF-B5FE49E0B38E}"/>
              </a:ext>
            </a:extLst>
          </p:cNvPr>
          <p:cNvCxnSpPr>
            <a:cxnSpLocks/>
          </p:cNvCxnSpPr>
          <p:nvPr/>
        </p:nvCxnSpPr>
        <p:spPr>
          <a:xfrm flipH="1">
            <a:off x="5925748" y="1470574"/>
            <a:ext cx="2090024" cy="43268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6DC274-C5F1-D146-A032-1BB6EF9ED05E}"/>
              </a:ext>
            </a:extLst>
          </p:cNvPr>
          <p:cNvSpPr txBox="1"/>
          <p:nvPr/>
        </p:nvSpPr>
        <p:spPr>
          <a:xfrm>
            <a:off x="8015771" y="1178286"/>
            <a:ext cx="383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import our views file. Since it is in the same folder as our urls.py we can use the </a:t>
            </a:r>
            <a:r>
              <a:rPr lang="en-US" dirty="0">
                <a:solidFill>
                  <a:srgbClr val="0432FF"/>
                </a:solidFill>
              </a:rPr>
              <a:t>“.”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C83CB7-42B5-3D44-A61D-5E6DE4AC7DC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2305423"/>
            <a:ext cx="1919770" cy="14293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4F3AA8-9A63-4E4B-9C2C-9319E88E21FF}"/>
              </a:ext>
            </a:extLst>
          </p:cNvPr>
          <p:cNvSpPr txBox="1"/>
          <p:nvPr/>
        </p:nvSpPr>
        <p:spPr>
          <a:xfrm>
            <a:off x="8015771" y="2219648"/>
            <a:ext cx="3832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views.home </a:t>
            </a:r>
            <a:r>
              <a:rPr lang="en-US" dirty="0"/>
              <a:t>points to our view for this pattern. This is what makes the connection. So when a user goes to </a:t>
            </a:r>
            <a:r>
              <a:rPr lang="en-US" dirty="0">
                <a:solidFill>
                  <a:srgbClr val="0432FF"/>
                </a:solidFill>
              </a:rPr>
              <a:t>127.0.0.1:8000</a:t>
            </a:r>
            <a:r>
              <a:rPr lang="en-US" dirty="0"/>
              <a:t>, they will be served up the functionality provided by our view “</a:t>
            </a:r>
            <a:r>
              <a:rPr lang="en-US" dirty="0">
                <a:solidFill>
                  <a:srgbClr val="0432FF"/>
                </a:solidFill>
              </a:rPr>
              <a:t>home</a:t>
            </a:r>
            <a:r>
              <a:rPr lang="en-US" dirty="0"/>
              <a:t>” (which is a function called “home”</a:t>
            </a:r>
          </a:p>
        </p:txBody>
      </p:sp>
    </p:spTree>
    <p:extLst>
      <p:ext uri="{BB962C8B-B14F-4D97-AF65-F5344CB8AC3E}">
        <p14:creationId xmlns:p14="http://schemas.microsoft.com/office/powerpoint/2010/main" val="426413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E372-0F9C-6348-AD97-2E1E6D03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projects urls.py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DC211E-39CD-624B-AF30-E89531669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700" y="1673474"/>
            <a:ext cx="4038600" cy="242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863B8-4CB4-4647-85FB-8AC3E6380B2C}"/>
              </a:ext>
            </a:extLst>
          </p:cNvPr>
          <p:cNvSpPr txBox="1"/>
          <p:nvPr/>
        </p:nvSpPr>
        <p:spPr>
          <a:xfrm>
            <a:off x="4076700" y="564204"/>
            <a:ext cx="750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</a:t>
            </a:r>
            <a:r>
              <a:rPr lang="en-US" dirty="0">
                <a:solidFill>
                  <a:srgbClr val="0432FF"/>
                </a:solidFill>
              </a:rPr>
              <a:t>Dates/urls.py </a:t>
            </a:r>
            <a:r>
              <a:rPr lang="en-US" dirty="0"/>
              <a:t>file (</a:t>
            </a:r>
            <a:r>
              <a:rPr lang="en-US" b="1" i="1" dirty="0"/>
              <a:t>our projects urls.py file</a:t>
            </a:r>
            <a:r>
              <a:rPr lang="en-US" dirty="0"/>
              <a:t>), we create a URL pattern which includes the URL patterns from our </a:t>
            </a:r>
            <a:r>
              <a:rPr lang="en-US" b="1" i="1" dirty="0"/>
              <a:t>application’s urls.py</a:t>
            </a:r>
            <a:r>
              <a:rPr lang="en-US" dirty="0"/>
              <a:t>, in other words, our </a:t>
            </a:r>
            <a:r>
              <a:rPr lang="en-US" dirty="0">
                <a:solidFill>
                  <a:srgbClr val="0432FF"/>
                </a:solidFill>
              </a:rPr>
              <a:t>date_tracker/urls.py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6A5C7-8580-134E-AC40-AC7BFC8B50AE}"/>
              </a:ext>
            </a:extLst>
          </p:cNvPr>
          <p:cNvSpPr txBox="1"/>
          <p:nvPr/>
        </p:nvSpPr>
        <p:spPr>
          <a:xfrm>
            <a:off x="8433880" y="1673474"/>
            <a:ext cx="2947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this as a </a:t>
            </a:r>
            <a:r>
              <a:rPr lang="en-US" i="1" dirty="0"/>
              <a:t>index</a:t>
            </a:r>
            <a:r>
              <a:rPr lang="en-US" dirty="0"/>
              <a:t> of the all the urls.py files we may have for our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several applications, we would have a urls.py for each of them and each would need to have an entry in our projects urls.py</a:t>
            </a:r>
            <a:endParaRPr lang="en-US" dirty="0">
              <a:solidFill>
                <a:srgbClr val="0432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956C5-3706-3C43-A43C-F870CC1151EA}"/>
              </a:ext>
            </a:extLst>
          </p:cNvPr>
          <p:cNvCxnSpPr>
            <a:cxnSpLocks/>
          </p:cNvCxnSpPr>
          <p:nvPr/>
        </p:nvCxnSpPr>
        <p:spPr>
          <a:xfrm flipH="1" flipV="1">
            <a:off x="5758775" y="3521413"/>
            <a:ext cx="573931" cy="1186774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B4586-7061-BB48-9B9C-A61A3A4C0733}"/>
              </a:ext>
            </a:extLst>
          </p:cNvPr>
          <p:cNvSpPr/>
          <p:nvPr/>
        </p:nvSpPr>
        <p:spPr>
          <a:xfrm>
            <a:off x="4202349" y="4708187"/>
            <a:ext cx="38229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construction of this URL pattern looks  a bit different then the one from our application… note the “</a:t>
            </a:r>
            <a:r>
              <a:rPr lang="en-US" dirty="0">
                <a:solidFill>
                  <a:srgbClr val="0432FF"/>
                </a:solidFill>
              </a:rPr>
              <a:t>include</a:t>
            </a:r>
            <a:r>
              <a:rPr lang="en-US" dirty="0"/>
              <a:t>” method being used here.</a:t>
            </a:r>
          </a:p>
        </p:txBody>
      </p:sp>
    </p:spTree>
    <p:extLst>
      <p:ext uri="{BB962C8B-B14F-4D97-AF65-F5344CB8AC3E}">
        <p14:creationId xmlns:p14="http://schemas.microsoft.com/office/powerpoint/2010/main" val="236357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F0C4-E20C-7D42-B441-B4F1F581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5259" y="-9728"/>
            <a:ext cx="8453844" cy="5783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Fire up our application!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AD116-BA2C-8648-89DE-59361B42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50" y="2882051"/>
            <a:ext cx="3873619" cy="163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D65A9-9FB7-9A48-BD4F-5DA026F1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1" y="960682"/>
            <a:ext cx="27432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A3136-7366-1C43-823E-0DA0D6403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283" y="1039557"/>
            <a:ext cx="49530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C06A12-B163-5242-AFA3-07891FCBBBC1}"/>
              </a:ext>
            </a:extLst>
          </p:cNvPr>
          <p:cNvSpPr/>
          <p:nvPr/>
        </p:nvSpPr>
        <p:spPr>
          <a:xfrm>
            <a:off x="498553" y="575158"/>
            <a:ext cx="729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2262A-6152-3D45-BA3C-DD3E97C19663}"/>
              </a:ext>
            </a:extLst>
          </p:cNvPr>
          <p:cNvSpPr/>
          <p:nvPr/>
        </p:nvSpPr>
        <p:spPr>
          <a:xfrm>
            <a:off x="5730863" y="619595"/>
            <a:ext cx="729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C46E0-5B34-5046-BDCB-CAFAF2513F4A}"/>
              </a:ext>
            </a:extLst>
          </p:cNvPr>
          <p:cNvSpPr/>
          <p:nvPr/>
        </p:nvSpPr>
        <p:spPr>
          <a:xfrm>
            <a:off x="2962438" y="2411958"/>
            <a:ext cx="729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DB8B7-4B24-EB41-B469-8675D24FDE74}"/>
              </a:ext>
            </a:extLst>
          </p:cNvPr>
          <p:cNvSpPr txBox="1"/>
          <p:nvPr/>
        </p:nvSpPr>
        <p:spPr>
          <a:xfrm>
            <a:off x="1135129" y="1678068"/>
            <a:ext cx="306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Start the server!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BB3AD-F61E-1F4F-AF14-C73E2E62F667}"/>
              </a:ext>
            </a:extLst>
          </p:cNvPr>
          <p:cNvSpPr txBox="1"/>
          <p:nvPr/>
        </p:nvSpPr>
        <p:spPr>
          <a:xfrm>
            <a:off x="6460551" y="1602391"/>
            <a:ext cx="306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Access the server URL!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73279-4C47-DC40-B4B9-9C7DB225738F}"/>
              </a:ext>
            </a:extLst>
          </p:cNvPr>
          <p:cNvSpPr txBox="1"/>
          <p:nvPr/>
        </p:nvSpPr>
        <p:spPr>
          <a:xfrm>
            <a:off x="3624938" y="4743238"/>
            <a:ext cx="436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See the output of our HttpResponse from our “home” view!</a:t>
            </a:r>
          </a:p>
        </p:txBody>
      </p:sp>
    </p:spTree>
    <p:extLst>
      <p:ext uri="{BB962C8B-B14F-4D97-AF65-F5344CB8AC3E}">
        <p14:creationId xmlns:p14="http://schemas.microsoft.com/office/powerpoint/2010/main" val="168397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090DF-B5A1-3D40-8F9C-DF8968B9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467679"/>
            <a:ext cx="1614311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1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F961-F2FF-2E4C-84ED-617AC10C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 In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079F-13E3-F14F-A284-7AE5D5CF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47" y="661064"/>
            <a:ext cx="7315200" cy="10511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500" b="1" dirty="0"/>
              <a:t>In PyCharm</a:t>
            </a:r>
            <a:r>
              <a:rPr lang="en-US" sz="2500" dirty="0"/>
              <a:t>:</a:t>
            </a:r>
          </a:p>
          <a:p>
            <a:r>
              <a:rPr lang="en-US" sz="2500" dirty="0"/>
              <a:t>File --- “New Project”</a:t>
            </a:r>
          </a:p>
          <a:p>
            <a:pPr lvl="1"/>
            <a:r>
              <a:rPr lang="en-US" sz="2300" dirty="0"/>
              <a:t>Select Django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972EA-9725-C344-8AD4-22AAA113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1829021"/>
            <a:ext cx="8193526" cy="1634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1E25158-6286-BB45-8E42-CC4F18A9678B}"/>
              </a:ext>
            </a:extLst>
          </p:cNvPr>
          <p:cNvSpPr/>
          <p:nvPr/>
        </p:nvSpPr>
        <p:spPr>
          <a:xfrm>
            <a:off x="7403697" y="2043797"/>
            <a:ext cx="855086" cy="399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85769-AFAB-AE48-A0A9-92F56BED33C5}"/>
              </a:ext>
            </a:extLst>
          </p:cNvPr>
          <p:cNvSpPr/>
          <p:nvPr/>
        </p:nvSpPr>
        <p:spPr>
          <a:xfrm>
            <a:off x="8042480" y="2905351"/>
            <a:ext cx="855086" cy="399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8D885F-9432-604A-B95F-16D5CD5A287E}"/>
              </a:ext>
            </a:extLst>
          </p:cNvPr>
          <p:cNvSpPr/>
          <p:nvPr/>
        </p:nvSpPr>
        <p:spPr>
          <a:xfrm>
            <a:off x="5000016" y="2646674"/>
            <a:ext cx="225091" cy="31135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84FC6-508C-5348-8C93-D3B809655A4B}"/>
              </a:ext>
            </a:extLst>
          </p:cNvPr>
          <p:cNvSpPr txBox="1"/>
          <p:nvPr/>
        </p:nvSpPr>
        <p:spPr>
          <a:xfrm>
            <a:off x="3658547" y="3756864"/>
            <a:ext cx="6742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ImportantDates</a:t>
            </a:r>
            <a:r>
              <a:rPr lang="en-US" dirty="0"/>
              <a:t> is the parent folder under which our virtual environment lives (“venv”)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9D9C7-E669-8841-BD34-019135D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3" y="4596736"/>
            <a:ext cx="26924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AEAECE-49E2-1946-B76E-9AF5FD68258A}"/>
              </a:ext>
            </a:extLst>
          </p:cNvPr>
          <p:cNvSpPr/>
          <p:nvPr/>
        </p:nvSpPr>
        <p:spPr>
          <a:xfrm>
            <a:off x="3813243" y="4902740"/>
            <a:ext cx="1021404" cy="194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EA96EA-1A12-8D48-9512-32588C9B71D0}"/>
              </a:ext>
            </a:extLst>
          </p:cNvPr>
          <p:cNvCxnSpPr/>
          <p:nvPr/>
        </p:nvCxnSpPr>
        <p:spPr>
          <a:xfrm flipH="1">
            <a:off x="4646141" y="1470454"/>
            <a:ext cx="578966" cy="72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39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F961-F2FF-2E4C-84ED-617AC10C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 In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079F-13E3-F14F-A284-7AE5D5CF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31" y="1093085"/>
            <a:ext cx="7315200" cy="10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Create a New project from within the virtual environment -I am calling it </a:t>
            </a:r>
            <a:r>
              <a:rPr lang="en-US" sz="2500" dirty="0">
                <a:solidFill>
                  <a:srgbClr val="0432FF"/>
                </a:solidFill>
              </a:rPr>
              <a:t>Dates</a:t>
            </a:r>
            <a:endParaRPr lang="en-US" sz="2300" dirty="0">
              <a:solidFill>
                <a:srgbClr val="0432FF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19A7B-07FD-3743-BB58-BB0C16E4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31" y="1892936"/>
            <a:ext cx="7607300" cy="54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52F56-483E-FB4E-BC0F-224CD788737E}"/>
              </a:ext>
            </a:extLst>
          </p:cNvPr>
          <p:cNvSpPr txBox="1"/>
          <p:nvPr/>
        </p:nvSpPr>
        <p:spPr>
          <a:xfrm>
            <a:off x="7820090" y="2933853"/>
            <a:ext cx="2908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Now we have this structure… see the </a:t>
            </a:r>
            <a:r>
              <a:rPr lang="en-US" sz="1400" dirty="0">
                <a:solidFill>
                  <a:srgbClr val="0432FF"/>
                </a:solidFill>
              </a:rPr>
              <a:t>Dates </a:t>
            </a:r>
            <a:r>
              <a:rPr lang="en-US" sz="1400" dirty="0"/>
              <a:t>project folder has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81463-B88D-BE48-B7AA-839BB2DD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032" y="3424428"/>
            <a:ext cx="2222500" cy="2044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A6791C9-5452-CE41-9D14-B2400B6E337E}"/>
              </a:ext>
            </a:extLst>
          </p:cNvPr>
          <p:cNvSpPr/>
          <p:nvPr/>
        </p:nvSpPr>
        <p:spPr>
          <a:xfrm>
            <a:off x="4447437" y="3642300"/>
            <a:ext cx="855086" cy="399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F181CC-C5A3-5845-BB3D-5227D26E9C31}"/>
              </a:ext>
            </a:extLst>
          </p:cNvPr>
          <p:cNvCxnSpPr>
            <a:cxnSpLocks/>
          </p:cNvCxnSpPr>
          <p:nvPr/>
        </p:nvCxnSpPr>
        <p:spPr>
          <a:xfrm flipH="1">
            <a:off x="5350213" y="3195463"/>
            <a:ext cx="2422187" cy="66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83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E645-5395-E448-8B2B-2FF2ACFB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Activate/Deactivate Our Virtual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9BEE2-B93C-DB46-AAD3-CD5A9857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16" y="844437"/>
            <a:ext cx="62230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62DFF-7285-9D4B-883D-6BB40978ADE9}"/>
              </a:ext>
            </a:extLst>
          </p:cNvPr>
          <p:cNvSpPr txBox="1"/>
          <p:nvPr/>
        </p:nvSpPr>
        <p:spPr>
          <a:xfrm>
            <a:off x="3869716" y="408562"/>
            <a:ext cx="245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Activate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23CDB-CDF5-3C41-B0C3-DC018B556DF1}"/>
              </a:ext>
            </a:extLst>
          </p:cNvPr>
          <p:cNvSpPr txBox="1"/>
          <p:nvPr/>
        </p:nvSpPr>
        <p:spPr>
          <a:xfrm>
            <a:off x="5096347" y="408562"/>
            <a:ext cx="5226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“source” followed by the path to the </a:t>
            </a:r>
            <a:r>
              <a:rPr lang="en-US" sz="1600" b="1" i="1" dirty="0">
                <a:solidFill>
                  <a:srgbClr val="0432FF"/>
                </a:solidFill>
              </a:rPr>
              <a:t>activate</a:t>
            </a:r>
            <a:r>
              <a:rPr lang="en-US" sz="1600" dirty="0">
                <a:solidFill>
                  <a:srgbClr val="0432FF"/>
                </a:solidFill>
              </a:rPr>
              <a:t>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E5818-F827-C94A-983C-67539F3A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16" y="2242497"/>
            <a:ext cx="558800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8F228D-22DA-7343-9896-A24EF0D29A6A}"/>
              </a:ext>
            </a:extLst>
          </p:cNvPr>
          <p:cNvSpPr txBox="1"/>
          <p:nvPr/>
        </p:nvSpPr>
        <p:spPr>
          <a:xfrm>
            <a:off x="3801621" y="1638201"/>
            <a:ext cx="245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Deactivate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74F926-13BD-E547-A315-0496D314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294" y="3121938"/>
            <a:ext cx="2604042" cy="3167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A87079-5659-454C-91B5-F822F99847B7}"/>
              </a:ext>
            </a:extLst>
          </p:cNvPr>
          <p:cNvSpPr/>
          <p:nvPr/>
        </p:nvSpPr>
        <p:spPr>
          <a:xfrm>
            <a:off x="4600709" y="4305865"/>
            <a:ext cx="855086" cy="3997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0DCF9-FBB4-2343-8D58-233BC132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797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6B30B-0D2C-1941-AD11-8221916645FE}"/>
              </a:ext>
            </a:extLst>
          </p:cNvPr>
          <p:cNvSpPr txBox="1"/>
          <p:nvPr/>
        </p:nvSpPr>
        <p:spPr>
          <a:xfrm>
            <a:off x="9897762" y="86498"/>
            <a:ext cx="21624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Django Project Conceptual Drawing 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5C863D32-0FF0-4E46-AA2C-43FA15C929A0}"/>
              </a:ext>
            </a:extLst>
          </p:cNvPr>
          <p:cNvSpPr txBox="1"/>
          <p:nvPr/>
        </p:nvSpPr>
        <p:spPr>
          <a:xfrm>
            <a:off x="10437778" y="5087566"/>
            <a:ext cx="856035" cy="194553"/>
          </a:xfrm>
          <a:prstGeom prst="rect">
            <a:avLst/>
          </a:prstGeom>
          <a:solidFill>
            <a:srgbClr val="C6D4E5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DEF1215F-542D-A546-8B13-8F4FCC8677E0}"/>
              </a:ext>
            </a:extLst>
          </p:cNvPr>
          <p:cNvSpPr txBox="1"/>
          <p:nvPr/>
        </p:nvSpPr>
        <p:spPr>
          <a:xfrm>
            <a:off x="10437778" y="5405336"/>
            <a:ext cx="856035" cy="194553"/>
          </a:xfrm>
          <a:prstGeom prst="rect">
            <a:avLst/>
          </a:prstGeom>
          <a:solidFill>
            <a:srgbClr val="DAE4C9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directories</a:t>
            </a:r>
          </a:p>
        </p:txBody>
      </p:sp>
    </p:spTree>
    <p:extLst>
      <p:ext uri="{BB962C8B-B14F-4D97-AF65-F5344CB8AC3E}">
        <p14:creationId xmlns:p14="http://schemas.microsoft.com/office/powerpoint/2010/main" val="302514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7F3DA8-7C1E-8849-9002-B7A9E1AFFDE4}"/>
              </a:ext>
            </a:extLst>
          </p:cNvPr>
          <p:cNvSpPr/>
          <p:nvPr/>
        </p:nvSpPr>
        <p:spPr>
          <a:xfrm>
            <a:off x="771638" y="2646058"/>
            <a:ext cx="10846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 to Build Our First Application</a:t>
            </a:r>
          </a:p>
        </p:txBody>
      </p:sp>
    </p:spTree>
    <p:extLst>
      <p:ext uri="{BB962C8B-B14F-4D97-AF65-F5344CB8AC3E}">
        <p14:creationId xmlns:p14="http://schemas.microsoft.com/office/powerpoint/2010/main" val="406901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58F-BDB7-6D4C-98D7-9148C410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1942-9B81-2B40-82F9-BB211941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351" y="167375"/>
            <a:ext cx="7901201" cy="18390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 dirty="0"/>
              <a:t>Projects vs. apps</a:t>
            </a:r>
          </a:p>
          <a:p>
            <a:pPr marL="0" indent="0">
              <a:buNone/>
            </a:pPr>
            <a:r>
              <a:rPr lang="en-US" dirty="0"/>
              <a:t>What’s the difference between a </a:t>
            </a:r>
            <a:r>
              <a:rPr lang="en-US" i="1" dirty="0">
                <a:solidFill>
                  <a:srgbClr val="0432FF"/>
                </a:solidFill>
              </a:rPr>
              <a:t>project</a:t>
            </a:r>
            <a:r>
              <a:rPr lang="en-US" dirty="0"/>
              <a:t> and an </a:t>
            </a:r>
            <a:r>
              <a:rPr lang="en-US" i="1" dirty="0">
                <a:solidFill>
                  <a:srgbClr val="0432FF"/>
                </a:solidFill>
              </a:rPr>
              <a:t>app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>
                <a:solidFill>
                  <a:srgbClr val="0432FF"/>
                </a:solidFill>
              </a:rPr>
              <a:t>app</a:t>
            </a:r>
            <a:r>
              <a:rPr lang="en-US" dirty="0"/>
              <a:t> is a web application that does something – i.e. a blog, a database of public records or a simple presentation app. 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432FF"/>
                </a:solidFill>
              </a:rPr>
              <a:t>project </a:t>
            </a:r>
            <a:r>
              <a:rPr lang="en-US" dirty="0"/>
              <a:t>is a collection of configuration and apps for a particular website. A project can contain multiple apps. An app can be in multiple projects.</a:t>
            </a:r>
          </a:p>
          <a:p>
            <a:pPr marL="0" indent="0">
              <a:buNone/>
            </a:pPr>
            <a:r>
              <a:rPr lang="en-US" dirty="0"/>
              <a:t>CD into the inner Dates folder (where manage.py lives)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52857-B694-374C-B932-5E82756F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52" y="2435255"/>
            <a:ext cx="6895920" cy="101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035B6-264B-2A4E-9EE6-995572B03F92}"/>
              </a:ext>
            </a:extLst>
          </p:cNvPr>
          <p:cNvSpPr txBox="1"/>
          <p:nvPr/>
        </p:nvSpPr>
        <p:spPr>
          <a:xfrm>
            <a:off x="5924141" y="3881336"/>
            <a:ext cx="547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new application is called </a:t>
            </a:r>
            <a:r>
              <a:rPr lang="en-US" sz="1600" dirty="0">
                <a:solidFill>
                  <a:srgbClr val="0432FF"/>
                </a:solidFill>
              </a:rPr>
              <a:t>date_track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CB3C-2DCD-C344-A687-D6D7FFB9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352" y="3550600"/>
            <a:ext cx="1665771" cy="32179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CAC62-AD19-5A4A-B046-B4DB75422227}"/>
              </a:ext>
            </a:extLst>
          </p:cNvPr>
          <p:cNvCxnSpPr/>
          <p:nvPr/>
        </p:nvCxnSpPr>
        <p:spPr>
          <a:xfrm flipH="1">
            <a:off x="5050997" y="4040885"/>
            <a:ext cx="87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A8BB35-001A-854A-AEB4-5EFBCE12A1FD}"/>
              </a:ext>
            </a:extLst>
          </p:cNvPr>
          <p:cNvSpPr txBox="1"/>
          <p:nvPr/>
        </p:nvSpPr>
        <p:spPr>
          <a:xfrm>
            <a:off x="3590675" y="2059140"/>
            <a:ext cx="37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Create our first Django Application</a:t>
            </a:r>
          </a:p>
        </p:txBody>
      </p:sp>
    </p:spTree>
    <p:extLst>
      <p:ext uri="{BB962C8B-B14F-4D97-AF65-F5344CB8AC3E}">
        <p14:creationId xmlns:p14="http://schemas.microsoft.com/office/powerpoint/2010/main" val="324047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E4D8-A9DC-BD42-9CD9-A247C937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FBAAA0-2438-0144-B07F-D1126AB3E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653" y="778733"/>
            <a:ext cx="33909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FB07E-5CCD-624C-A978-A8E165EB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53" y="2490573"/>
            <a:ext cx="3691332" cy="3768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FF8D9-9977-3646-AFDA-8998B735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1123837"/>
            <a:ext cx="2260600" cy="325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3A8A0E-F645-D34C-9131-2E0A73E1100A}"/>
              </a:ext>
            </a:extLst>
          </p:cNvPr>
          <p:cNvCxnSpPr/>
          <p:nvPr/>
        </p:nvCxnSpPr>
        <p:spPr>
          <a:xfrm flipH="1" flipV="1">
            <a:off x="5894962" y="992221"/>
            <a:ext cx="3589506" cy="180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9D700D-42CB-8149-98DD-6F24E8882870}"/>
              </a:ext>
            </a:extLst>
          </p:cNvPr>
          <p:cNvCxnSpPr/>
          <p:nvPr/>
        </p:nvCxnSpPr>
        <p:spPr>
          <a:xfrm flipH="1" flipV="1">
            <a:off x="4795736" y="2879387"/>
            <a:ext cx="4679004" cy="141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458929-163F-9E46-A9CE-7A8070C45924}"/>
              </a:ext>
            </a:extLst>
          </p:cNvPr>
          <p:cNvSpPr/>
          <p:nvPr/>
        </p:nvSpPr>
        <p:spPr>
          <a:xfrm>
            <a:off x="3682314" y="1556951"/>
            <a:ext cx="3225113" cy="834682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833A4B-A4F7-BE42-AA6E-4E14DB054330}"/>
              </a:ext>
            </a:extLst>
          </p:cNvPr>
          <p:cNvSpPr/>
          <p:nvPr/>
        </p:nvSpPr>
        <p:spPr>
          <a:xfrm>
            <a:off x="4621427" y="5955957"/>
            <a:ext cx="3054216" cy="30354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82A98-ABE4-F642-96AE-952E11B18A1F}"/>
              </a:ext>
            </a:extLst>
          </p:cNvPr>
          <p:cNvSpPr txBox="1"/>
          <p:nvPr/>
        </p:nvSpPr>
        <p:spPr>
          <a:xfrm>
            <a:off x="8060724" y="5876896"/>
            <a:ext cx="33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your new application in the INSTALLED_APPS section of your </a:t>
            </a:r>
            <a:r>
              <a:rPr lang="en-US" sz="1200" dirty="0">
                <a:solidFill>
                  <a:srgbClr val="0432FF"/>
                </a:solidFill>
              </a:rPr>
              <a:t>settings.py </a:t>
            </a:r>
            <a:r>
              <a:rPr lang="en-US" sz="1200" dirty="0"/>
              <a:t>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F8823-DD18-884C-9882-4D7BEC4FB793}"/>
              </a:ext>
            </a:extLst>
          </p:cNvPr>
          <p:cNvSpPr txBox="1"/>
          <p:nvPr/>
        </p:nvSpPr>
        <p:spPr>
          <a:xfrm>
            <a:off x="3682314" y="231929"/>
            <a:ext cx="824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the </a:t>
            </a:r>
            <a:r>
              <a:rPr lang="en-US" sz="1600" dirty="0">
                <a:solidFill>
                  <a:srgbClr val="0432FF"/>
                </a:solidFill>
              </a:rPr>
              <a:t>apps.py </a:t>
            </a:r>
            <a:r>
              <a:rPr lang="en-US" sz="1600" dirty="0"/>
              <a:t>file,  this should get created as a result of your </a:t>
            </a:r>
            <a:r>
              <a:rPr lang="en-US" sz="1600" dirty="0">
                <a:solidFill>
                  <a:srgbClr val="0432FF"/>
                </a:solidFill>
              </a:rPr>
              <a:t>startapp</a:t>
            </a:r>
            <a:r>
              <a:rPr lang="en-US" sz="1600" dirty="0"/>
              <a:t> command (previous page)</a:t>
            </a:r>
          </a:p>
        </p:txBody>
      </p:sp>
    </p:spTree>
    <p:extLst>
      <p:ext uri="{BB962C8B-B14F-4D97-AF65-F5344CB8AC3E}">
        <p14:creationId xmlns:p14="http://schemas.microsoft.com/office/powerpoint/2010/main" val="273470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FDE4-E5E2-8948-BD0A-C241BAA2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Configurations in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1FE0-9492-454E-ADB5-0BC9A0D8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057" y="546381"/>
            <a:ext cx="7315200" cy="2239015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1600" dirty="0"/>
              <a:t>The Django </a:t>
            </a:r>
            <a:r>
              <a:rPr lang="en-US" sz="1600" i="1" dirty="0"/>
              <a:t>settings file </a:t>
            </a:r>
            <a:r>
              <a:rPr lang="en-US" sz="1600" dirty="0"/>
              <a:t>contains all the configuration settings of your Django installation</a:t>
            </a:r>
          </a:p>
          <a:p>
            <a:r>
              <a:rPr lang="en-US" sz="1600" dirty="0"/>
              <a:t>There are two settings that I will call out here as it relates to your project and templates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BASE_DIR </a:t>
            </a:r>
            <a:r>
              <a:rPr lang="en-US" sz="1600" dirty="0"/>
              <a:t>is the path to where the </a:t>
            </a:r>
            <a:r>
              <a:rPr lang="en-US" sz="1600" i="1" dirty="0">
                <a:solidFill>
                  <a:srgbClr val="0432FF"/>
                </a:solidFill>
              </a:rPr>
              <a:t>manage.py file </a:t>
            </a:r>
            <a:r>
              <a:rPr lang="en-US" sz="1600" dirty="0"/>
              <a:t>is.  In the settings.py file, the path to the directory where manage.py is, gets automatically generated by ‘</a:t>
            </a:r>
            <a:r>
              <a:rPr lang="en-US" sz="1600" i="1" dirty="0"/>
              <a:t>django-admin startproject</a:t>
            </a:r>
            <a:r>
              <a:rPr lang="en-US" sz="1600" dirty="0"/>
              <a:t>’, and it looks like this:</a:t>
            </a:r>
          </a:p>
          <a:p>
            <a:pPr marL="0" indent="0">
              <a:buNone/>
            </a:pPr>
            <a:endParaRPr lang="en-US" sz="1600" dirty="0"/>
          </a:p>
          <a:p>
            <a:pPr marL="502920" lvl="1" indent="0">
              <a:buNone/>
            </a:pPr>
            <a:r>
              <a:rPr lang="en-US" sz="1500" b="1" dirty="0">
                <a:solidFill>
                  <a:srgbClr val="00B050"/>
                </a:solidFill>
              </a:rPr>
              <a:t>BASE_DIR = os.path.dirname(os.path.dirname(os.path.abspath(__file__)))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E17D7-0BD7-EB41-8DAB-070FD8FF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23" y="2794821"/>
            <a:ext cx="2058992" cy="13102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C828347-840C-664A-8F35-DFAA6CA998A0}"/>
              </a:ext>
            </a:extLst>
          </p:cNvPr>
          <p:cNvSpPr/>
          <p:nvPr/>
        </p:nvSpPr>
        <p:spPr>
          <a:xfrm>
            <a:off x="5515583" y="3283161"/>
            <a:ext cx="61478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b="1" dirty="0">
                <a:solidFill>
                  <a:srgbClr val="00B050"/>
                </a:solidFill>
                <a:latin typeface="inherit"/>
              </a:rPr>
              <a:t>PROJECT_ROOT = os.path.dirname(os.path.abspath(__file__))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0EDF9E-22E4-E445-8964-37DFB69EDA61}"/>
              </a:ext>
            </a:extLst>
          </p:cNvPr>
          <p:cNvSpPr/>
          <p:nvPr/>
        </p:nvSpPr>
        <p:spPr>
          <a:xfrm>
            <a:off x="6241886" y="2794821"/>
            <a:ext cx="5050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PROJECT_ROOT</a:t>
            </a:r>
            <a:r>
              <a:rPr lang="en-US" sz="1600" dirty="0">
                <a:solidFill>
                  <a:srgbClr val="242729"/>
                </a:solidFill>
                <a:latin typeface="Arial" panose="020B0604020202020204" pitchFamily="34" charset="0"/>
              </a:rPr>
              <a:t> is the folder that contains </a:t>
            </a:r>
            <a:r>
              <a:rPr lang="en-US" sz="1600" b="1" dirty="0">
                <a:solidFill>
                  <a:srgbClr val="0432FF"/>
                </a:solidFill>
              </a:rPr>
              <a:t>settings.py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8F62F-0577-5447-8C03-19D10E9A341C}"/>
              </a:ext>
            </a:extLst>
          </p:cNvPr>
          <p:cNvSpPr txBox="1"/>
          <p:nvPr/>
        </p:nvSpPr>
        <p:spPr>
          <a:xfrm>
            <a:off x="5870750" y="4216807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os.path.abspath(__file__)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4A87E-8C2C-834C-8769-D512AE0AC94D}"/>
              </a:ext>
            </a:extLst>
          </p:cNvPr>
          <p:cNvSpPr txBox="1"/>
          <p:nvPr/>
        </p:nvSpPr>
        <p:spPr>
          <a:xfrm>
            <a:off x="3748057" y="4555361"/>
            <a:ext cx="7796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__file__ in this case is settings.py file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os.path.abspath is the absolute path to that file (with leading “/”)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That is: </a:t>
            </a:r>
            <a:r>
              <a:rPr lang="en-US" sz="1400" dirty="0"/>
              <a:t>'/Users/</a:t>
            </a:r>
            <a:r>
              <a:rPr lang="en-US" sz="1400" dirty="0" err="1"/>
              <a:t>claudiaacerra</a:t>
            </a:r>
            <a:r>
              <a:rPr lang="en-US" sz="1400" dirty="0"/>
              <a:t>/PycharmProjects/</a:t>
            </a:r>
            <a:r>
              <a:rPr lang="en-US" sz="1400" dirty="0" err="1"/>
              <a:t>ImportantDates</a:t>
            </a:r>
            <a:r>
              <a:rPr lang="en-US" sz="1400" dirty="0"/>
              <a:t>/Dates/Dates/settings.py’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when we put a </a:t>
            </a:r>
            <a:r>
              <a:rPr lang="en-US" sz="1400" b="1" dirty="0">
                <a:solidFill>
                  <a:srgbClr val="0432FF"/>
                </a:solidFill>
              </a:rPr>
              <a:t>os.path.dirname </a:t>
            </a:r>
            <a:r>
              <a:rPr lang="en-US" sz="1400" dirty="0"/>
              <a:t>in front of </a:t>
            </a:r>
            <a:r>
              <a:rPr lang="en-US" sz="1400" b="1" dirty="0">
                <a:solidFill>
                  <a:srgbClr val="0432FF"/>
                </a:solidFill>
              </a:rPr>
              <a:t>os.path.abspath</a:t>
            </a:r>
            <a:r>
              <a:rPr lang="en-US" sz="1400" dirty="0"/>
              <a:t>… the is the directory that our settings.py file lives in… and if we add a second </a:t>
            </a:r>
            <a:r>
              <a:rPr lang="en-US" sz="1400" b="1" dirty="0">
                <a:solidFill>
                  <a:srgbClr val="0432FF"/>
                </a:solidFill>
              </a:rPr>
              <a:t>os.path.dirname</a:t>
            </a:r>
            <a:r>
              <a:rPr lang="en-US" sz="1400" dirty="0"/>
              <a:t>.. In front of that, that is  the directory that  the directory  where settings.py lives (2 levels up)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41624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6420</TotalTime>
  <Words>1248</Words>
  <Application>Microsoft Macintosh PowerPoint</Application>
  <PresentationFormat>Widescreen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Corbel</vt:lpstr>
      <vt:lpstr>inherit</vt:lpstr>
      <vt:lpstr>Times New Roman</vt:lpstr>
      <vt:lpstr>Wingdings</vt:lpstr>
      <vt:lpstr>Wingdings 2</vt:lpstr>
      <vt:lpstr>Frame</vt:lpstr>
      <vt:lpstr>Django 2 - Start From Scratch Using PyCharm</vt:lpstr>
      <vt:lpstr>Create New Project In PyCharm</vt:lpstr>
      <vt:lpstr>Create New Project In PyCharm</vt:lpstr>
      <vt:lpstr>Activate/Deactivate Our Virtual Environment</vt:lpstr>
      <vt:lpstr>PowerPoint Presentation</vt:lpstr>
      <vt:lpstr>PowerPoint Presentation</vt:lpstr>
      <vt:lpstr>Create an Application</vt:lpstr>
      <vt:lpstr>Application Configuration</vt:lpstr>
      <vt:lpstr>Important Configurations in Settings.py</vt:lpstr>
      <vt:lpstr>What is a Django View?</vt:lpstr>
      <vt:lpstr>Content of a View</vt:lpstr>
      <vt:lpstr>Create a basic view for our new application</vt:lpstr>
      <vt:lpstr>URLS and Django Overview</vt:lpstr>
      <vt:lpstr>What does a URLconf  actually do?</vt:lpstr>
      <vt:lpstr>Creating URL patterns to support our ”home” view</vt:lpstr>
      <vt:lpstr>Modifying the projects urls.py</vt:lpstr>
      <vt:lpstr>Fire up our application!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2 -  Start From Scratch Using PyCharm</dc:title>
  <dc:creator>Claudia Acerra</dc:creator>
  <cp:lastModifiedBy>Claudia Acerra</cp:lastModifiedBy>
  <cp:revision>29</cp:revision>
  <dcterms:created xsi:type="dcterms:W3CDTF">2019-02-08T13:28:42Z</dcterms:created>
  <dcterms:modified xsi:type="dcterms:W3CDTF">2019-02-13T00:29:08Z</dcterms:modified>
</cp:coreProperties>
</file>